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Montserrat ExtraBold" panose="020B0604020202020204" charset="0"/>
      <p:bold r:id="rId18"/>
      <p:boldItalic r:id="rId19"/>
    </p:embeddedFont>
    <p:embeddedFont>
      <p:font typeface="Montserrat Light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Karl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413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51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871740abf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4871740abf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4871740abf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4871740abf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41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86b19c1b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86b19c1b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03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4871740ab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4871740ab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58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8a95fb7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8a95fb7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14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86b19c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86b19c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4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86b19c1b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86b19c1b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3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a315e9c4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a315e9c4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86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660c2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660c2c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55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a315e9c4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a315e9c4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20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a315e9c4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a315e9c4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64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38a95fb7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38a95fb7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38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38a95fb7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38a95fb7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99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5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29" name="Google Shape;629;p15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0" name="Google Shape;630;p15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6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3" name="Google Shape;633;p16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4" name="Google Shape;634;p16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7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8" name="Google Shape;638;p17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9" name="Google Shape;639;p17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7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41" name="Google Shape;64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8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44" name="Google Shape;644;p18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5" name="Google Shape;645;p18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49" name="Google Shape;649;p1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0" name="Google Shape;650;p19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19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2" name="Google Shape;652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55" name="Google Shape;655;p2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6" name="Google Shape;656;p20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0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58" name="Google Shape;658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61" name="Google Shape;661;p2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2" name="Google Shape;662;p21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1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1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68" name="Google Shape;668;p2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9" name="Google Shape;669;p22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2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71" name="Google Shape;671;p22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72" name="Google Shape;672;p22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73" name="Google Shape;673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3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76" name="Google Shape;676;p23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7" name="Google Shape;677;p23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1" name="Google Shape;681;p24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2" name="Google Shape;682;p24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5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6" name="Google Shape;686;p25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7" name="Google Shape;687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4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5" name="Google Shape;625;p14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626" name="Google Shape;626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g"/><Relationship Id="rId4" Type="http://schemas.openxmlformats.org/officeDocument/2006/relationships/hyperlink" Target="https://www.forbes.com/sites/brianbrettschneider/2018/11/23/lessons-from-posting-a-fake-map/#36c8ab5059e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train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ableau.com/solutions/gallery" TargetMode="External"/><Relationship Id="rId4" Type="http://schemas.openxmlformats.org/officeDocument/2006/relationships/hyperlink" Target="https://www.tableau.com/learn/starter-kit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data.gov/" TargetMode="External"/><Relationship Id="rId3" Type="http://schemas.openxmlformats.org/officeDocument/2006/relationships/hyperlink" Target="http://guides.emich.edu/data/free-data" TargetMode="External"/><Relationship Id="rId7" Type="http://schemas.openxmlformats.org/officeDocument/2006/relationships/hyperlink" Target="https://data.ct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mass.gov/opendata/" TargetMode="External"/><Relationship Id="rId5" Type="http://schemas.openxmlformats.org/officeDocument/2006/relationships/hyperlink" Target="https://www.ri.gov/data/" TargetMode="External"/><Relationship Id="rId10" Type="http://schemas.openxmlformats.org/officeDocument/2006/relationships/hyperlink" Target="https://library.bryant.edu/research-help/data-resource-guide.htm" TargetMode="External"/><Relationship Id="rId4" Type="http://schemas.openxmlformats.org/officeDocument/2006/relationships/hyperlink" Target="http://oad.simmons.edu/oadwiki/Data_repositories" TargetMode="External"/><Relationship Id="rId9" Type="http://schemas.openxmlformats.org/officeDocument/2006/relationships/hyperlink" Target="https://data.worldbank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yantu-my.sharepoint.com/:w:/g/personal/rjuskuv_bryant_edu1/EXJFMapiV09OhgeCnX2wcFQBKuhzyvf5dumI1DfVQKGgGQ?e=VrtLf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hyperlink" Target="https://informationisbeautiful.net/book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advice.com/b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en-us/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tableau.com/academic/teaching" TargetMode="External"/><Relationship Id="rId4" Type="http://schemas.openxmlformats.org/officeDocument/2006/relationships/hyperlink" Target="https://www.tableau.com/academi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Data_types_-_pt_br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lowingdata.com/2013/08/30/wtf-visualizati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lowingdata.com/2017/02/09/how-to-spot-visualization-l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flowingdata.com/2017/08/15/useless-points-of-comparis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g"/><Relationship Id="rId4" Type="http://schemas.openxmlformats.org/officeDocument/2006/relationships/hyperlink" Target="https://www.mapsofworld.com/usa/thematic-maps/usa-population-ma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ctrTitle" idx="4294967295"/>
          </p:nvPr>
        </p:nvSpPr>
        <p:spPr>
          <a:xfrm>
            <a:off x="176150" y="1187800"/>
            <a:ext cx="5135700" cy="3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64646"/>
                </a:solidFill>
              </a:rPr>
              <a:t>Using Tableau with the Digital Humanities</a:t>
            </a:r>
            <a:endParaRPr sz="6000" dirty="0">
              <a:solidFill>
                <a:srgbClr val="F64646"/>
              </a:solidFill>
            </a:endParaRPr>
          </a:p>
        </p:txBody>
      </p:sp>
      <p:sp>
        <p:nvSpPr>
          <p:cNvPr id="695" name="Google Shape;69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97" name="Google Shape;697;p27"/>
          <p:cNvSpPr txBox="1"/>
          <p:nvPr/>
        </p:nvSpPr>
        <p:spPr>
          <a:xfrm>
            <a:off x="5065250" y="3974425"/>
            <a:ext cx="23532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Given </a:t>
            </a:r>
            <a:r>
              <a:rPr lang="en" sz="1000" dirty="0" smtClean="0">
                <a:latin typeface="Montserrat"/>
                <a:ea typeface="Montserrat"/>
                <a:cs typeface="Montserrat"/>
                <a:sym typeface="Montserrat"/>
              </a:rPr>
              <a:t>11/30/2018 </a:t>
            </a: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at the Digital Humanities Presentation at Bryant University by Rachael Juskuv, Research &amp; Instruction Librarian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706;p28">
            <a:extLst>
              <a:ext uri="{FF2B5EF4-FFF2-40B4-BE49-F238E27FC236}">
                <a16:creationId xmlns:a16="http://schemas.microsoft.com/office/drawing/2014/main" xmlns="" id="{324177F2-CA3F-4F6D-B2AB-606B8AB092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002" y="961121"/>
            <a:ext cx="4130782" cy="256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9F4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/>
          <p:nvPr/>
        </p:nvSpPr>
        <p:spPr>
          <a:xfrm>
            <a:off x="5996125" y="-92675"/>
            <a:ext cx="3419700" cy="53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4" name="Google Shape;7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763"/>
            <a:ext cx="7289042" cy="52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6"/>
          <p:cNvSpPr txBox="1"/>
          <p:nvPr/>
        </p:nvSpPr>
        <p:spPr>
          <a:xfrm>
            <a:off x="7289050" y="4453200"/>
            <a:ext cx="18489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Read “Lessons from posting a fake map”</a:t>
            </a:r>
            <a:endParaRPr/>
          </a:p>
        </p:txBody>
      </p:sp>
      <p:sp>
        <p:nvSpPr>
          <p:cNvPr id="776" name="Google Shape;776;p36"/>
          <p:cNvSpPr txBox="1"/>
          <p:nvPr/>
        </p:nvSpPr>
        <p:spPr>
          <a:xfrm>
            <a:off x="7506725" y="1607925"/>
            <a:ext cx="11817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9050" y="1868213"/>
            <a:ext cx="1971799" cy="13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/>
          <p:cNvSpPr txBox="1">
            <a:spLocks noGrp="1"/>
          </p:cNvSpPr>
          <p:nvPr>
            <p:ph type="ctrTitle"/>
          </p:nvPr>
        </p:nvSpPr>
        <p:spPr>
          <a:xfrm>
            <a:off x="1204950" y="216037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doing a lot this semester with this class. How can I teach this and everything else?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8"/>
          <p:cNvSpPr txBox="1">
            <a:spLocks noGrp="1"/>
          </p:cNvSpPr>
          <p:nvPr>
            <p:ph type="body" idx="1"/>
          </p:nvPr>
        </p:nvSpPr>
        <p:spPr>
          <a:xfrm>
            <a:off x="2095900" y="1122800"/>
            <a:ext cx="6373200" cy="32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Self Training </a:t>
            </a:r>
            <a:endParaRPr sz="2400" u="sng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  <a:hlinkClick r:id="rId3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These training videos created by Tableau, includes downloadable workbooks, solutions and transcript that go along with the video. These videos are accessed using a self-created login.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Also useful:</a:t>
            </a:r>
            <a:r>
              <a:rPr lang="en" sz="24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Tableau Starter Kits</a:t>
            </a: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-a step by step guide and</a:t>
            </a:r>
            <a:r>
              <a:rPr lang="en" sz="24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Tableau Solutions Gallery</a:t>
            </a: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download the workbooks to see how they made the graphs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38"/>
          <p:cNvSpPr txBox="1">
            <a:spLocks noGrp="1"/>
          </p:cNvSpPr>
          <p:nvPr>
            <p:ph type="title"/>
          </p:nvPr>
        </p:nvSpPr>
        <p:spPr>
          <a:xfrm>
            <a:off x="3382800" y="320550"/>
            <a:ext cx="3638400" cy="6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Tools</a:t>
            </a:r>
            <a:endParaRPr/>
          </a:p>
        </p:txBody>
      </p:sp>
      <p:sp>
        <p:nvSpPr>
          <p:cNvPr id="789" name="Google Shape;789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9"/>
          <p:cNvSpPr txBox="1">
            <a:spLocks noGrp="1"/>
          </p:cNvSpPr>
          <p:nvPr>
            <p:ph type="ctrTitle" idx="4294967295"/>
          </p:nvPr>
        </p:nvSpPr>
        <p:spPr>
          <a:xfrm>
            <a:off x="483050" y="-3"/>
            <a:ext cx="562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A400"/>
                </a:solidFill>
              </a:rPr>
              <a:t>Need free datasets?</a:t>
            </a:r>
            <a:endParaRPr sz="3600">
              <a:solidFill>
                <a:srgbClr val="FFA400"/>
              </a:solidFill>
            </a:endParaRPr>
          </a:p>
        </p:txBody>
      </p:sp>
      <p:sp>
        <p:nvSpPr>
          <p:cNvPr id="795" name="Google Shape;795;p39"/>
          <p:cNvSpPr txBox="1">
            <a:spLocks noGrp="1"/>
          </p:cNvSpPr>
          <p:nvPr>
            <p:ph type="subTitle" idx="4294967295"/>
          </p:nvPr>
        </p:nvSpPr>
        <p:spPr>
          <a:xfrm>
            <a:off x="597575" y="894900"/>
            <a:ext cx="5709000" cy="30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hlinkClick r:id="rId3"/>
              </a:rPr>
              <a:t>University of MI Free Data List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hlinkClick r:id="rId4"/>
              </a:rPr>
              <a:t>Simmons Open Access Data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RI Open Data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MA Open Data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CT Open Data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US Health Data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World Bank Open Data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10"/>
              </a:rPr>
              <a:t>Bryant Data Research Guide </a:t>
            </a:r>
            <a:endParaRPr sz="2400"/>
          </a:p>
        </p:txBody>
      </p:sp>
      <p:sp>
        <p:nvSpPr>
          <p:cNvPr id="796" name="Google Shape;79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02" name="Google Shape;802;p40"/>
          <p:cNvSpPr txBox="1">
            <a:spLocks noGrp="1"/>
          </p:cNvSpPr>
          <p:nvPr>
            <p:ph type="ctrTitle" idx="4294967295"/>
          </p:nvPr>
        </p:nvSpPr>
        <p:spPr>
          <a:xfrm>
            <a:off x="733375" y="4248594"/>
            <a:ext cx="562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>
                <a:solidFill>
                  <a:schemeClr val="hlink"/>
                </a:solidFill>
                <a:hlinkClick r:id="rId3"/>
              </a:rPr>
              <a:t>Full List of Resources</a:t>
            </a:r>
            <a:endParaRPr sz="3600" dirty="0">
              <a:solidFill>
                <a:srgbClr val="F64646"/>
              </a:solidFill>
            </a:endParaRPr>
          </a:p>
        </p:txBody>
      </p:sp>
      <p:sp>
        <p:nvSpPr>
          <p:cNvPr id="803" name="Google Shape;803;p40"/>
          <p:cNvSpPr txBox="1"/>
          <p:nvPr/>
        </p:nvSpPr>
        <p:spPr>
          <a:xfrm>
            <a:off x="608250" y="298800"/>
            <a:ext cx="2875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A400"/>
                </a:solidFill>
                <a:latin typeface="Montserrat"/>
                <a:ea typeface="Montserrat"/>
                <a:cs typeface="Montserrat"/>
                <a:sym typeface="Montserrat"/>
              </a:rPr>
              <a:t>Thanks! </a:t>
            </a:r>
            <a:endParaRPr sz="3600" b="1">
              <a:solidFill>
                <a:srgbClr val="FFA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A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4" name="Google Shape;804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728250" cy="444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8"/>
          <p:cNvSpPr txBox="1">
            <a:spLocks noGrp="1"/>
          </p:cNvSpPr>
          <p:nvPr>
            <p:ph type="title"/>
          </p:nvPr>
        </p:nvSpPr>
        <p:spPr>
          <a:xfrm>
            <a:off x="3105300" y="205825"/>
            <a:ext cx="3920400" cy="7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program?</a:t>
            </a:r>
            <a:endParaRPr/>
          </a:p>
        </p:txBody>
      </p:sp>
      <p:sp>
        <p:nvSpPr>
          <p:cNvPr id="703" name="Google Shape;703;p28"/>
          <p:cNvSpPr txBox="1">
            <a:spLocks noGrp="1"/>
          </p:cNvSpPr>
          <p:nvPr>
            <p:ph type="body" idx="1"/>
          </p:nvPr>
        </p:nvSpPr>
        <p:spPr>
          <a:xfrm>
            <a:off x="1249600" y="1058075"/>
            <a:ext cx="6455700" cy="3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It’s called a Business Intelligence tool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◂"/>
            </a:pPr>
            <a:r>
              <a:rPr lang="en"/>
              <a:t>And there </a:t>
            </a:r>
            <a:r>
              <a:rPr lang="en" u="sng">
                <a:solidFill>
                  <a:schemeClr val="hlink"/>
                </a:solidFill>
                <a:hlinkClick r:id="rId3"/>
              </a:rPr>
              <a:t>are more!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may not be able to learn all the tools-- but you can learn the skills of data analysis and visualization. </a:t>
            </a:r>
            <a:endParaRPr/>
          </a:p>
        </p:txBody>
      </p:sp>
      <p:sp>
        <p:nvSpPr>
          <p:cNvPr id="704" name="Google Shape;70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05" name="Google Shape;7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8038" y="1698263"/>
            <a:ext cx="2177426" cy="21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5025" y="1787750"/>
            <a:ext cx="2613325" cy="1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300" y="2094775"/>
            <a:ext cx="2857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9"/>
          <p:cNvSpPr txBox="1">
            <a:spLocks noGrp="1"/>
          </p:cNvSpPr>
          <p:nvPr>
            <p:ph type="ctrTitle" idx="4294967295"/>
          </p:nvPr>
        </p:nvSpPr>
        <p:spPr>
          <a:xfrm>
            <a:off x="136875" y="246475"/>
            <a:ext cx="759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A400"/>
                </a:solidFill>
              </a:rPr>
              <a:t>Free for academic use!</a:t>
            </a:r>
            <a:endParaRPr sz="4800">
              <a:solidFill>
                <a:srgbClr val="FFA400"/>
              </a:solidFill>
            </a:endParaRPr>
          </a:p>
        </p:txBody>
      </p:sp>
      <p:sp>
        <p:nvSpPr>
          <p:cNvPr id="713" name="Google Shape;713;p29"/>
          <p:cNvSpPr txBox="1">
            <a:spLocks noGrp="1"/>
          </p:cNvSpPr>
          <p:nvPr>
            <p:ph type="subTitle" idx="4294967295"/>
          </p:nvPr>
        </p:nvSpPr>
        <p:spPr>
          <a:xfrm>
            <a:off x="693700" y="1406275"/>
            <a:ext cx="5160600" cy="27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You can download and use the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public version for free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Students with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an .edu email</a:t>
            </a:r>
            <a:r>
              <a:rPr lang="en" sz="2400"/>
              <a:t> can request access to the full version for a year.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Faculty can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request access</a:t>
            </a:r>
            <a:r>
              <a:rPr lang="en" sz="2400"/>
              <a:t> for a full class for the year</a:t>
            </a:r>
            <a:endParaRPr sz="2400"/>
          </a:p>
        </p:txBody>
      </p:sp>
      <p:sp>
        <p:nvSpPr>
          <p:cNvPr id="714" name="Google Shape;714;p29"/>
          <p:cNvSpPr/>
          <p:nvPr/>
        </p:nvSpPr>
        <p:spPr>
          <a:xfrm>
            <a:off x="7500265" y="3021998"/>
            <a:ext cx="322302" cy="30774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9"/>
          <p:cNvGrpSpPr/>
          <p:nvPr/>
        </p:nvGrpSpPr>
        <p:grpSpPr>
          <a:xfrm>
            <a:off x="7100260" y="1293698"/>
            <a:ext cx="1380753" cy="1381083"/>
            <a:chOff x="6654650" y="3665275"/>
            <a:chExt cx="409100" cy="409125"/>
          </a:xfrm>
        </p:grpSpPr>
        <p:sp>
          <p:nvSpPr>
            <p:cNvPr id="716" name="Google Shape;716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1057018">
            <a:off x="5769494" y="2379807"/>
            <a:ext cx="912227" cy="912336"/>
            <a:chOff x="570875" y="4322250"/>
            <a:chExt cx="443300" cy="443325"/>
          </a:xfrm>
        </p:grpSpPr>
        <p:sp>
          <p:nvSpPr>
            <p:cNvPr id="719" name="Google Shape;719;p2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29"/>
          <p:cNvSpPr/>
          <p:nvPr/>
        </p:nvSpPr>
        <p:spPr>
          <a:xfrm rot="2466753">
            <a:off x="5871924" y="1561563"/>
            <a:ext cx="447786" cy="42756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9"/>
          <p:cNvSpPr/>
          <p:nvPr/>
        </p:nvSpPr>
        <p:spPr>
          <a:xfrm rot="-1609436">
            <a:off x="6526802" y="1830575"/>
            <a:ext cx="322261" cy="3077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9"/>
          <p:cNvSpPr/>
          <p:nvPr/>
        </p:nvSpPr>
        <p:spPr>
          <a:xfrm rot="2926308">
            <a:off x="8480673" y="2074339"/>
            <a:ext cx="241328" cy="2304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9"/>
          <p:cNvSpPr/>
          <p:nvPr/>
        </p:nvSpPr>
        <p:spPr>
          <a:xfrm rot="-1609163">
            <a:off x="7476429" y="530696"/>
            <a:ext cx="217420" cy="2076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0"/>
          <p:cNvSpPr txBox="1">
            <a:spLocks noGrp="1"/>
          </p:cNvSpPr>
          <p:nvPr>
            <p:ph type="ctrTitle"/>
          </p:nvPr>
        </p:nvSpPr>
        <p:spPr>
          <a:xfrm>
            <a:off x="396325" y="739825"/>
            <a:ext cx="5760000" cy="20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Making Sense of Data</a:t>
            </a:r>
            <a:endParaRPr sz="6000"/>
          </a:p>
        </p:txBody>
      </p:sp>
      <p:sp>
        <p:nvSpPr>
          <p:cNvPr id="733" name="Google Shape;733;p30"/>
          <p:cNvSpPr txBox="1">
            <a:spLocks noGrp="1"/>
          </p:cNvSpPr>
          <p:nvPr>
            <p:ph type="subTitle" idx="1"/>
          </p:nvPr>
        </p:nvSpPr>
        <p:spPr>
          <a:xfrm>
            <a:off x="396325" y="2687650"/>
            <a:ext cx="5697000" cy="19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Knowing “how-to” is only the first part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500" y="0"/>
            <a:ext cx="493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DE23C1-09DE-4B64-A9E1-B5D0B85D9D9F}"/>
              </a:ext>
            </a:extLst>
          </p:cNvPr>
          <p:cNvSpPr txBox="1"/>
          <p:nvPr/>
        </p:nvSpPr>
        <p:spPr>
          <a:xfrm>
            <a:off x="4752211" y="4774168"/>
            <a:ext cx="150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Taken from Wikimedia Commons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44" name="Google Shape;7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50" y="621300"/>
            <a:ext cx="7037101" cy="35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2"/>
          <p:cNvSpPr txBox="1"/>
          <p:nvPr/>
        </p:nvSpPr>
        <p:spPr>
          <a:xfrm>
            <a:off x="6150150" y="4329000"/>
            <a:ext cx="1514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Source: </a:t>
            </a:r>
            <a:r>
              <a:rPr lang="en" sz="1000" u="sng">
                <a:solidFill>
                  <a:srgbClr val="1155CC"/>
                </a:solidFill>
                <a:hlinkClick r:id="rId4"/>
              </a:rPr>
              <a:t>FlowingData-- WTF visualizations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51" name="Google Shape;7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909825"/>
            <a:ext cx="6858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3"/>
          <p:cNvPicPr preferRelativeResize="0"/>
          <p:nvPr/>
        </p:nvPicPr>
        <p:blipFill rotWithShape="1">
          <a:blip r:embed="rId3">
            <a:alphaModFix/>
          </a:blip>
          <a:srcRect l="19379" r="20972"/>
          <a:stretch/>
        </p:blipFill>
        <p:spPr>
          <a:xfrm>
            <a:off x="1989575" y="437650"/>
            <a:ext cx="4906375" cy="4234392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3"/>
          <p:cNvSpPr txBox="1"/>
          <p:nvPr/>
        </p:nvSpPr>
        <p:spPr>
          <a:xfrm>
            <a:off x="6151243" y="4413657"/>
            <a:ext cx="20346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Source: </a:t>
            </a:r>
            <a:r>
              <a:rPr lang="en" sz="1000" u="sng">
                <a:solidFill>
                  <a:srgbClr val="1155CC"/>
                </a:solidFill>
                <a:hlinkClick r:id="rId4"/>
              </a:rPr>
              <a:t>How to Spot Visualization Lies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55CC"/>
                </a:solidFill>
                <a:hlinkClick r:id="rId4"/>
              </a:rPr>
              <a:t>-- Nathan Yau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9F4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4"/>
          <p:cNvSpPr/>
          <p:nvPr/>
        </p:nvSpPr>
        <p:spPr>
          <a:xfrm>
            <a:off x="5996125" y="-92675"/>
            <a:ext cx="3419700" cy="53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9" name="Google Shape;7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250" y="0"/>
            <a:ext cx="47996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34"/>
          <p:cNvSpPr txBox="1"/>
          <p:nvPr/>
        </p:nvSpPr>
        <p:spPr>
          <a:xfrm>
            <a:off x="6607250" y="4625100"/>
            <a:ext cx="26937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Source: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FlowingData- Useless Data Comparisons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9F4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5"/>
          <p:cNvSpPr/>
          <p:nvPr/>
        </p:nvSpPr>
        <p:spPr>
          <a:xfrm>
            <a:off x="5996125" y="-92675"/>
            <a:ext cx="3419700" cy="53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6" name="Google Shape;7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600" y="255850"/>
            <a:ext cx="4891300" cy="42798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7" name="Google Shape;767;p35"/>
          <p:cNvSpPr txBox="1"/>
          <p:nvPr/>
        </p:nvSpPr>
        <p:spPr>
          <a:xfrm>
            <a:off x="1411150" y="4800225"/>
            <a:ext cx="1987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Source: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mapsoftheworld.com</a:t>
            </a:r>
            <a:endParaRPr sz="1000"/>
          </a:p>
        </p:txBody>
      </p:sp>
      <p:pic>
        <p:nvPicPr>
          <p:cNvPr id="768" name="Google Shape;76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0700" y="79888"/>
            <a:ext cx="4322150" cy="463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ExtraBold</vt:lpstr>
      <vt:lpstr>Montserrat Light</vt:lpstr>
      <vt:lpstr>Montserrat</vt:lpstr>
      <vt:lpstr>Arial</vt:lpstr>
      <vt:lpstr>Karla</vt:lpstr>
      <vt:lpstr>Wart template</vt:lpstr>
      <vt:lpstr>Cadwal template</vt:lpstr>
      <vt:lpstr>Using Tableau with the Digital Humanities</vt:lpstr>
      <vt:lpstr>What is this program?</vt:lpstr>
      <vt:lpstr>Free for academic use!</vt:lpstr>
      <vt:lpstr>Making Sense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I’m doing a lot this semester with this class. How can I teach this and everything else?</vt:lpstr>
      <vt:lpstr>Teaching Tools</vt:lpstr>
      <vt:lpstr>Need free datasets?</vt:lpstr>
      <vt:lpstr>Full List of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Tableau with the Digital Humanities</dc:title>
  <cp:lastModifiedBy>Samuel Simas</cp:lastModifiedBy>
  <cp:revision>2</cp:revision>
  <dcterms:modified xsi:type="dcterms:W3CDTF">2018-12-08T15:46:40Z</dcterms:modified>
</cp:coreProperties>
</file>